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8" r:id="rId3"/>
    <p:sldId id="258" r:id="rId4"/>
    <p:sldId id="257" r:id="rId5"/>
    <p:sldId id="260" r:id="rId6"/>
    <p:sldId id="261" r:id="rId7"/>
    <p:sldId id="273" r:id="rId8"/>
    <p:sldId id="267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EB6D9-ACAC-4461-BB56-CDAC635BEFFA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7BD6C-9550-4CDF-9E86-BA1BB611DB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0285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67BD6C-9550-4CDF-9E86-BA1BB611DB4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ED7A0-86E1-4FE5-A7CD-5A0D897E0E2E}" type="datetime1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669C8-1FF8-455A-BE6D-FE76B047855D}" type="datetime1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3BA3A-1D94-4310-8218-FD65D182B345}" type="datetime1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7E0B-2E19-4DF3-8739-711D6551E6F2}" type="datetime1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0DBB0-83B7-4681-B91B-E6ABE57F55D0}" type="datetime1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FC2F-9D35-46B0-AA00-ACCDB2805609}" type="datetime1">
              <a:rPr lang="en-US" smtClean="0"/>
              <a:pPr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6E58-0DA8-47DD-BE0F-F26E1A7AA0D0}" type="datetime1">
              <a:rPr lang="en-US" smtClean="0"/>
              <a:pPr/>
              <a:t>4/17/2013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4DD1-3023-4C73-8576-E79D6AF95AB3}" type="datetime1">
              <a:rPr lang="en-US" smtClean="0"/>
              <a:pPr/>
              <a:t>4/17/2013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F81B1-A547-4981-8DE9-2FCD543E5998}" type="datetime1">
              <a:rPr lang="en-US" smtClean="0"/>
              <a:pPr/>
              <a:t>4/17/2013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A736-C1D0-490D-959A-97DAFEA8C977}" type="datetime1">
              <a:rPr lang="en-US" smtClean="0"/>
              <a:pPr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4F82-0500-4FE7-8B72-DB587E18879A}" type="datetime1">
              <a:rPr lang="en-US" smtClean="0"/>
              <a:pPr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BDB0D-5D53-4E37-855A-409A2F7B6626}" type="datetime1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NUL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aja lets do sum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457200"/>
            <a:ext cx="2922270" cy="155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236220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Report on Working of Ward Committees in the City of Mumbai and Civic Problems Registered by Citizens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(January 2011 to December 2012)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191000" y="4038600"/>
            <a:ext cx="101181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Supported by: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3" name="Picture 12" descr="VC_LH NSF"/>
          <p:cNvPicPr/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362200" y="4267200"/>
            <a:ext cx="409511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Logo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5181600"/>
            <a:ext cx="318071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048000" y="5791200"/>
            <a:ext cx="28429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FORD FOUNDATION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Praja’s Ward Committee Report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3200"/>
            <a:ext cx="528638" cy="2446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855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IN" sz="3100" b="1" dirty="0" smtClean="0"/>
              <a:t/>
            </a:r>
            <a:br>
              <a:rPr lang="en-IN" sz="3100" b="1" dirty="0" smtClean="0"/>
            </a:br>
            <a:r>
              <a:rPr lang="en-IN" sz="3100" b="1" dirty="0" smtClean="0"/>
              <a:t>Top Four Civic Complaints in Mumbai during 2011 &amp; 2012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01769875"/>
              </p:ext>
            </p:extLst>
          </p:nvPr>
        </p:nvGraphicFramePr>
        <p:xfrm>
          <a:off x="228600" y="782573"/>
          <a:ext cx="8686802" cy="4551427"/>
        </p:xfrm>
        <a:graphic>
          <a:graphicData uri="http://schemas.openxmlformats.org/drawingml/2006/table">
            <a:tbl>
              <a:tblPr/>
              <a:tblGrid>
                <a:gridCol w="3078602"/>
                <a:gridCol w="1942370"/>
                <a:gridCol w="1942370"/>
                <a:gridCol w="1723460"/>
              </a:tblGrid>
              <a:tr h="59223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Issues</a:t>
                      </a:r>
                      <a:endParaRPr lang="en-US" sz="2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Complaints</a:t>
                      </a:r>
                      <a:endParaRPr lang="en-US" sz="2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Increase from 2011 to 2012 (in %)</a:t>
                      </a:r>
                      <a:endParaRPr lang="en-US" sz="2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6580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2011</a:t>
                      </a:r>
                      <a:endParaRPr lang="en-US" sz="2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2012</a:t>
                      </a:r>
                      <a:endParaRPr lang="en-US" sz="2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23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Roads</a:t>
                      </a:r>
                      <a:endParaRPr lang="en-US" sz="2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5177</a:t>
                      </a:r>
                      <a:endParaRPr lang="en-US" sz="2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29852</a:t>
                      </a:r>
                      <a:endParaRPr lang="en-US" sz="2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476.6%</a:t>
                      </a:r>
                      <a:endParaRPr lang="en-US" sz="2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9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Drainage</a:t>
                      </a:r>
                      <a:endParaRPr lang="en-US" sz="2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10203</a:t>
                      </a:r>
                      <a:endParaRPr lang="en-US" sz="2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16194</a:t>
                      </a:r>
                      <a:endParaRPr lang="en-US" sz="2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58.7%</a:t>
                      </a:r>
                      <a:endParaRPr lang="en-US" sz="2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0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Solid Waste Management (SWM)</a:t>
                      </a:r>
                      <a:endParaRPr lang="en-US" sz="2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6489</a:t>
                      </a:r>
                      <a:endParaRPr lang="en-US" sz="2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6562</a:t>
                      </a:r>
                      <a:endParaRPr lang="en-US" sz="2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1.1%</a:t>
                      </a:r>
                      <a:endParaRPr lang="en-US" sz="2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9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Water Supply</a:t>
                      </a:r>
                      <a:endParaRPr lang="en-US" sz="2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6231</a:t>
                      </a:r>
                      <a:endParaRPr lang="en-US" sz="2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6215</a:t>
                      </a:r>
                      <a:endParaRPr lang="en-US" sz="2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-0.3%</a:t>
                      </a:r>
                      <a:endParaRPr lang="en-US" sz="2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9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Other Complaints</a:t>
                      </a:r>
                      <a:endParaRPr lang="en-US" sz="2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32133</a:t>
                      </a:r>
                      <a:endParaRPr lang="en-US" sz="2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33891</a:t>
                      </a:r>
                      <a:endParaRPr lang="en-US" sz="2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5.5%</a:t>
                      </a:r>
                      <a:endParaRPr lang="en-US" sz="2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8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Mumbai</a:t>
                      </a:r>
                      <a:endParaRPr lang="en-US" sz="2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60,233</a:t>
                      </a:r>
                      <a:endParaRPr lang="en-US" sz="2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92,714</a:t>
                      </a:r>
                      <a:endParaRPr lang="en-US" sz="2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53.9%</a:t>
                      </a:r>
                      <a:endParaRPr lang="en-US" sz="2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5486400"/>
            <a:ext cx="86868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IN" dirty="0" smtClean="0"/>
              <a:t>The </a:t>
            </a:r>
            <a:r>
              <a:rPr lang="en-IN" dirty="0"/>
              <a:t>increase </a:t>
            </a:r>
            <a:r>
              <a:rPr lang="en-IN" dirty="0" smtClean="0"/>
              <a:t>in Road related complaints is </a:t>
            </a:r>
            <a:r>
              <a:rPr lang="en-IN" dirty="0"/>
              <a:t>primarily due to the new Potholes complaint system developed by the corporation. This only emphasises the need for a technologically advanced, centralised, user friendly and effective complaints redressal mechanism.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3200"/>
            <a:ext cx="528638" cy="244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IN" sz="2400" b="1" dirty="0" smtClean="0"/>
              <a:t>Comparison between top three citizen complaints and top three questions asked by municipal councillors in the </a:t>
            </a:r>
            <a:r>
              <a:rPr lang="en-IN" sz="2400" b="1" i="1" dirty="0" smtClean="0"/>
              <a:t>Ward Committees in calendar year 2012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838200"/>
            <a:ext cx="8839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3200"/>
            <a:ext cx="528638" cy="244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762000"/>
          </a:xfrm>
        </p:spPr>
        <p:txBody>
          <a:bodyPr>
            <a:noAutofit/>
          </a:bodyPr>
          <a:lstStyle/>
          <a:p>
            <a:r>
              <a:rPr lang="en-IN" sz="2400" b="1" dirty="0" smtClean="0"/>
              <a:t>Number of questions asked issue-wise in Ward Committees </a:t>
            </a:r>
            <a:br>
              <a:rPr lang="en-IN" sz="2400" b="1" dirty="0" smtClean="0"/>
            </a:br>
            <a:r>
              <a:rPr lang="en-IN" sz="2400" b="1" dirty="0" smtClean="0"/>
              <a:t>during Mar’12 to Dec’12</a:t>
            </a:r>
            <a:endParaRPr lang="en-US" sz="2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64380690"/>
              </p:ext>
            </p:extLst>
          </p:nvPr>
        </p:nvGraphicFramePr>
        <p:xfrm>
          <a:off x="152400" y="659899"/>
          <a:ext cx="8763000" cy="5462002"/>
        </p:xfrm>
        <a:graphic>
          <a:graphicData uri="http://schemas.openxmlformats.org/drawingml/2006/table">
            <a:tbl>
              <a:tblPr/>
              <a:tblGrid>
                <a:gridCol w="6419774"/>
                <a:gridCol w="2343226"/>
              </a:tblGrid>
              <a:tr h="6355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Issues 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Question asked (Mar’12 to Dec’12)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215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Drainage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5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Solid Waste Management (SWM)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61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5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Water Supply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47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5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License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5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Roads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5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Storm Water Drainage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5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Toilet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8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Pest control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5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Garden/Open space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5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Community Development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5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Health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5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Education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5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Naming/Renaming of Roads/ Chowks</a:t>
                      </a:r>
                      <a:endParaRPr lang="en-US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127</a:t>
                      </a:r>
                      <a:endParaRPr lang="en-US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5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Other issues related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140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5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672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6248400"/>
            <a:ext cx="71628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 out of every 5 question on naming/renaming of roads/chowks</a:t>
            </a:r>
            <a:endParaRPr lang="en-IN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3200"/>
            <a:ext cx="528638" cy="244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IN" sz="2400" b="1" dirty="0" smtClean="0"/>
              <a:t>Number of questions asked by Councillors in Ward Committees during Mar’12 to Dec’12</a:t>
            </a:r>
            <a:endParaRPr lang="en-US" sz="2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01004862"/>
              </p:ext>
            </p:extLst>
          </p:nvPr>
        </p:nvGraphicFramePr>
        <p:xfrm>
          <a:off x="228600" y="1297267"/>
          <a:ext cx="8610600" cy="3503333"/>
        </p:xfrm>
        <a:graphic>
          <a:graphicData uri="http://schemas.openxmlformats.org/drawingml/2006/table">
            <a:tbl>
              <a:tblPr/>
              <a:tblGrid>
                <a:gridCol w="5836265"/>
                <a:gridCol w="2774335"/>
              </a:tblGrid>
              <a:tr h="6093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Category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No. of Members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5975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Zero </a:t>
                      </a:r>
                      <a:r>
                        <a:rPr lang="en-IN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Question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45</a:t>
                      </a:r>
                      <a:endParaRPr lang="en-US" sz="2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1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en-IN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Question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Calibri"/>
                          <a:ea typeface="Times New Roman"/>
                          <a:cs typeface="Times New Roman"/>
                        </a:rPr>
                        <a:t>36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1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IN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 5 </a:t>
                      </a:r>
                      <a:r>
                        <a:rPr lang="en-IN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Questions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114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1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 to 10 </a:t>
                      </a:r>
                      <a:r>
                        <a:rPr lang="en-IN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Questions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1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Above 10 </a:t>
                      </a:r>
                      <a:r>
                        <a:rPr lang="en-IN" sz="2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Questions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3200"/>
            <a:ext cx="528638" cy="2446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319" y="5257800"/>
            <a:ext cx="849868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IN" b="1" dirty="0" smtClean="0"/>
              <a:t>Out of the 36 councillors who have asked only one question in the ward committee, eight of the councillors have asked that one question on naming/renaming of roads/chowks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Praja’s Initiative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- </a:t>
            </a:r>
            <a:r>
              <a:rPr lang="en-US" sz="3600" dirty="0" err="1" smtClean="0"/>
              <a:t>Councillor</a:t>
            </a:r>
            <a:r>
              <a:rPr lang="en-US" sz="3600" dirty="0" smtClean="0"/>
              <a:t> Handbooks</a:t>
            </a:r>
            <a:br>
              <a:rPr lang="en-US" sz="3600" dirty="0" smtClean="0"/>
            </a:br>
            <a:r>
              <a:rPr lang="en-US" sz="3600" dirty="0" smtClean="0"/>
              <a:t>- </a:t>
            </a:r>
            <a:r>
              <a:rPr lang="en-US" sz="3600" dirty="0" err="1" smtClean="0"/>
              <a:t>Councillor</a:t>
            </a:r>
            <a:r>
              <a:rPr lang="en-US" sz="3600" dirty="0" smtClean="0"/>
              <a:t> Workshops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3200"/>
            <a:ext cx="528638" cy="2446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461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6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288757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28600" y="5562600"/>
            <a:ext cx="312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Vol. 1: Overview of Mumbai Municipal Corporation Act, 1888</a:t>
            </a:r>
          </a:p>
        </p:txBody>
      </p:sp>
      <p:pic>
        <p:nvPicPr>
          <p:cNvPr id="7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04800"/>
            <a:ext cx="2743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3200400" y="5553670"/>
            <a:ext cx="298376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Vol. 2: Corporation Procedure, Rules Municipal Budgeting, and</a:t>
            </a:r>
          </a:p>
          <a:p>
            <a:pPr algn="ctr"/>
            <a:r>
              <a:rPr lang="en-US" sz="1600" b="1" dirty="0" smtClean="0"/>
              <a:t>Development Plans</a:t>
            </a:r>
            <a:endParaRPr lang="en-US" sz="1600" dirty="0"/>
          </a:p>
        </p:txBody>
      </p:sp>
      <p:sp>
        <p:nvSpPr>
          <p:cNvPr id="2050" name="AutoShape 2" descr="https://docs.google.com/a/praja.org/viewer?attid=0.1&amp;pid=gmail&amp;thid=13d77d61c638aba2&amp;url=https%3A%2F%2Fmail.google.com%2Fmail%2Fu%2F0%2F%3Fui%3D2%26ik%3D90dbee90d9%26view%3Datt%26th%3D13d77d61c638aba2%26attid%3D0.1%26disp%3Dsafe%26realattid%3Df_hee18n420%26zw&amp;docid=17a5bc9fddcc41d8f1a6f890b36cf48e%7Ca10c7b69a5c00fee0125d2b58618526d&amp;a=bi&amp;pagenumber=1&amp;w=71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 descr="C:\Documents and Settings\Praja\Desktop\viewer.png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304800"/>
            <a:ext cx="2743200" cy="45720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791200" y="5562600"/>
            <a:ext cx="312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Vol. 3: MCGM Departments: Functions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7975" y="5029200"/>
            <a:ext cx="853122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Praja’s Municipal </a:t>
            </a:r>
            <a:r>
              <a:rPr lang="en-US" b="1" dirty="0" err="1" smtClean="0"/>
              <a:t>Councillor</a:t>
            </a:r>
            <a:r>
              <a:rPr lang="en-US" b="1" dirty="0" smtClean="0"/>
              <a:t> Handbooks (and Workshops)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3200"/>
            <a:ext cx="528638" cy="244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 descr="Common Training_12Apr.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710" y="3201696"/>
            <a:ext cx="5105400" cy="3614739"/>
          </a:xfrm>
          <a:prstGeom prst="rect">
            <a:avLst/>
          </a:prstGeom>
          <a:ln cmpd="tri">
            <a:solidFill>
              <a:schemeClr val="tx1"/>
            </a:solidFill>
          </a:ln>
        </p:spPr>
      </p:pic>
      <p:pic>
        <p:nvPicPr>
          <p:cNvPr id="7" name="Picture 6" descr="Common Training_12Apr.13_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710" y="27710"/>
            <a:ext cx="3429000" cy="3200400"/>
          </a:xfrm>
          <a:prstGeom prst="rect">
            <a:avLst/>
          </a:prstGeom>
          <a:ln cmpd="tri">
            <a:solidFill>
              <a:schemeClr val="tx1"/>
            </a:solidFill>
          </a:ln>
        </p:spPr>
      </p:pic>
      <p:pic>
        <p:nvPicPr>
          <p:cNvPr id="8" name="Picture 7" descr="P100019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67000" y="27710"/>
            <a:ext cx="3124200" cy="2743200"/>
          </a:xfrm>
          <a:prstGeom prst="rect">
            <a:avLst/>
          </a:prstGeom>
          <a:ln cmpd="tri">
            <a:solidFill>
              <a:schemeClr val="tx1"/>
            </a:solidFill>
          </a:ln>
        </p:spPr>
      </p:pic>
      <p:pic>
        <p:nvPicPr>
          <p:cNvPr id="9" name="Picture 8" descr="P-North ward Training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40035" y="3006435"/>
            <a:ext cx="3962400" cy="3810000"/>
          </a:xfrm>
          <a:prstGeom prst="rect">
            <a:avLst/>
          </a:prstGeom>
          <a:ln w="19050" cmpd="tri">
            <a:solidFill>
              <a:schemeClr val="tx1"/>
            </a:solidFill>
          </a:ln>
        </p:spPr>
      </p:pic>
      <p:pic>
        <p:nvPicPr>
          <p:cNvPr id="10" name="Picture 9" descr="SP Training 2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73435" y="27710"/>
            <a:ext cx="3429000" cy="2971800"/>
          </a:xfrm>
          <a:prstGeom prst="rect">
            <a:avLst/>
          </a:prstGeom>
          <a:ln cap="rnd" cmpd="tri">
            <a:solidFill>
              <a:schemeClr val="tx1"/>
            </a:solidFill>
          </a:ln>
        </p:spPr>
      </p:pic>
      <p:pic>
        <p:nvPicPr>
          <p:cNvPr id="5" name="Picture 4" descr="Common Training_12Apr.13_4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1600200"/>
            <a:ext cx="4191000" cy="3886200"/>
          </a:xfrm>
          <a:prstGeom prst="rect">
            <a:avLst/>
          </a:prstGeom>
          <a:ln cmpd="tri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340</Words>
  <Application>Microsoft Office PowerPoint</Application>
  <PresentationFormat>On-screen Show (4:3)</PresentationFormat>
  <Paragraphs>101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Praja’s Ward Committee Report 2013</vt:lpstr>
      <vt:lpstr> Top Four Civic Complaints in Mumbai during 2011 &amp; 2012 </vt:lpstr>
      <vt:lpstr>Comparison between top three citizen complaints and top three questions asked by municipal councillors in the Ward Committees in calendar year 2012 </vt:lpstr>
      <vt:lpstr>Number of questions asked issue-wise in Ward Committees  during Mar’12 to Dec’12</vt:lpstr>
      <vt:lpstr>Number of questions asked by Councillors in Ward Committees during Mar’12 to Dec’12</vt:lpstr>
      <vt:lpstr>Praja’s Initiative  - Councillor Handbooks - Councillor Workshops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Praja</cp:lastModifiedBy>
  <cp:revision>34</cp:revision>
  <dcterms:created xsi:type="dcterms:W3CDTF">2006-08-16T00:00:00Z</dcterms:created>
  <dcterms:modified xsi:type="dcterms:W3CDTF">2013-04-17T07:39:08Z</dcterms:modified>
</cp:coreProperties>
</file>